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3F4F41F-704E-4689-A893-29E1B7932A5D}">
  <a:tblStyle styleId="{B3F4F41F-704E-4689-A893-29E1B7932A5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投影片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含標題的圖片" type="picTx">
  <p:cSld name="PICTURE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4" name="Google Shape;74;p1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及直排文字" type="vertTx">
  <p:cSld name="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直排標題及文字" type="vertTitleAndTx">
  <p:cSld name="VERTICAL_TITLE_AND_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7" name="Google Shape;87;p1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及內容">
  <p:cSld name="標題及內容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1226" y="272448"/>
            <a:ext cx="647700" cy="520701"/>
          </a:xfrm>
          <a:prstGeom prst="rect">
            <a:avLst/>
          </a:prstGeom>
          <a:gradFill>
            <a:gsLst>
              <a:gs pos="0">
                <a:srgbClr val="B8C3E9"/>
              </a:gs>
              <a:gs pos="100000">
                <a:srgbClr val="60CEB1"/>
              </a:gs>
            </a:gsLst>
            <a:lin ang="135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342417"/>
            <a:ext cx="10515600" cy="4834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749300" y="125800"/>
            <a:ext cx="10515600" cy="86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只有標題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-1226" y="272448"/>
            <a:ext cx="647700" cy="520701"/>
          </a:xfrm>
          <a:prstGeom prst="rect">
            <a:avLst/>
          </a:prstGeom>
          <a:gradFill>
            <a:gsLst>
              <a:gs pos="0">
                <a:srgbClr val="B8C3E9"/>
              </a:gs>
              <a:gs pos="100000">
                <a:srgbClr val="60CEB1"/>
              </a:gs>
            </a:gsLst>
            <a:lin ang="135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4"/>
          <p:cNvSpPr txBox="1"/>
          <p:nvPr>
            <p:ph type="title"/>
          </p:nvPr>
        </p:nvSpPr>
        <p:spPr>
          <a:xfrm>
            <a:off x="749300" y="125800"/>
            <a:ext cx="10515600" cy="86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" name="Google Shape;31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章節標題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831850" y="3543300"/>
            <a:ext cx="10515600" cy="1019175"/>
          </a:xfrm>
          <a:prstGeom prst="rect">
            <a:avLst/>
          </a:prstGeom>
          <a:gradFill>
            <a:gsLst>
              <a:gs pos="0">
                <a:srgbClr val="8FDDC9"/>
              </a:gs>
              <a:gs pos="100000">
                <a:srgbClr val="B8C3E9"/>
              </a:gs>
            </a:gsLst>
            <a:lin ang="2700000" scaled="0"/>
          </a:gradFill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兩個內容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比較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9" name="Google Shape;49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只有標題">
  <p:cSld name="只有標題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8" name="Google Shape;58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含標題的內容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mamp.info/en/" TargetMode="External"/><Relationship Id="rId4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hyperlink" Target="https://www.apachefriends.org/zh_tw/index.html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youtu.be/wbXBLoQvfUQ" TargetMode="External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code.visualstudio.com/Download" TargetMode="External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B7C1E8"/>
            </a:gs>
            <a:gs pos="100000">
              <a:schemeClr val="accent4"/>
            </a:gs>
          </a:gsLst>
          <a:lin ang="13500000" scaled="0"/>
        </a:gra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type="ctrTitle"/>
          </p:nvPr>
        </p:nvSpPr>
        <p:spPr>
          <a:xfrm>
            <a:off x="0" y="3314406"/>
            <a:ext cx="12192000" cy="13302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b="0" i="0" lang="en-US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開發環境建立</a:t>
            </a:r>
            <a:endParaRPr b="0" i="0" sz="5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4"/>
          <p:cNvSpPr txBox="1"/>
          <p:nvPr>
            <p:ph idx="1" type="subTitle"/>
          </p:nvPr>
        </p:nvSpPr>
        <p:spPr>
          <a:xfrm>
            <a:off x="1523998" y="5176500"/>
            <a:ext cx="9144000" cy="46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590"/>
              <a:buFont typeface="Arial"/>
              <a:buNone/>
            </a:pPr>
            <a:r>
              <a:rPr b="0" i="0" lang="en-US" sz="259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Lecturer: 謝青恩</a:t>
            </a:r>
            <a:endParaRPr/>
          </a:p>
        </p:txBody>
      </p:sp>
      <p:sp>
        <p:nvSpPr>
          <p:cNvPr id="98" name="Google Shape;98;p14"/>
          <p:cNvSpPr/>
          <p:nvPr/>
        </p:nvSpPr>
        <p:spPr>
          <a:xfrm>
            <a:off x="4803256" y="909202"/>
            <a:ext cx="2585485" cy="2405204"/>
          </a:xfrm>
          <a:prstGeom prst="rect">
            <a:avLst/>
          </a:prstGeom>
          <a:solidFill>
            <a:schemeClr val="lt1">
              <a:alpha val="6274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4909581" y="808390"/>
            <a:ext cx="2585485" cy="2405204"/>
          </a:xfrm>
          <a:prstGeom prst="rect">
            <a:avLst/>
          </a:prstGeom>
          <a:noFill/>
          <a:ln cap="flat" cmpd="sng" w="1587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4882927" y="1336050"/>
            <a:ext cx="2505814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8800" u="none" cap="none" strike="noStrike">
                <a:solidFill>
                  <a:srgbClr val="053565"/>
                </a:solidFill>
                <a:latin typeface="Arial"/>
                <a:ea typeface="Arial"/>
                <a:cs typeface="Arial"/>
                <a:sym typeface="Arial"/>
              </a:rPr>
              <a:t>PHP</a:t>
            </a:r>
            <a:endParaRPr b="1" i="1" sz="8800" u="none" cap="none" strike="noStrike">
              <a:solidFill>
                <a:srgbClr val="05356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749300" y="125800"/>
            <a:ext cx="10515600" cy="86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VSCode擴充功能</a:t>
            </a:r>
            <a:endParaRPr/>
          </a:p>
        </p:txBody>
      </p:sp>
      <p:pic>
        <p:nvPicPr>
          <p:cNvPr id="163" name="Google Shape;16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0925" y="1165225"/>
            <a:ext cx="5010150" cy="539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8" name="Google Shape;168;p24"/>
          <p:cNvGraphicFramePr/>
          <p:nvPr/>
        </p:nvGraphicFramePr>
        <p:xfrm>
          <a:off x="749300" y="20990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{B3F4F41F-704E-4689-A893-29E1B7932A5D}</a:tableStyleId>
              </a:tblPr>
              <a:tblGrid>
                <a:gridCol w="4658450"/>
                <a:gridCol w="5857150"/>
              </a:tblGrid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/>
                        <a:t>擴充功能名稱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8FDD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FDD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FDD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FDD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FDDC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用途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8FDD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FDD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FDD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FDD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FDDC9"/>
                    </a:solidFill>
                  </a:tcPr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>
                          <a:solidFill>
                            <a:schemeClr val="dk1"/>
                          </a:solidFill>
                        </a:rPr>
                        <a:t>Path Intellisense</a:t>
                      </a:r>
                      <a:endParaRPr sz="2800">
                        <a:solidFill>
                          <a:schemeClr val="dk1"/>
                        </a:solidFill>
                      </a:endParaRPr>
                    </a:p>
                  </a:txBody>
                  <a:tcPr marT="31750" marB="31750" marR="63500" marL="63500" anchor="ctr">
                    <a:lnL cap="flat" cmpd="sng" w="9525">
                      <a:solidFill>
                        <a:srgbClr val="8FDD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FDD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FDD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FDD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提供路徑的自動提示與補全</a:t>
                      </a:r>
                      <a:endParaRPr/>
                    </a:p>
                  </a:txBody>
                  <a:tcPr marT="31750" marB="31750" marR="63500" marL="63500" anchor="ctr">
                    <a:lnL cap="flat" cmpd="sng" w="9525">
                      <a:solidFill>
                        <a:srgbClr val="8FDD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FDD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FDD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FDD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</a:rPr>
                        <a:t>PHP IntelliSense</a:t>
                      </a:r>
                      <a:endParaRPr/>
                    </a:p>
                  </a:txBody>
                  <a:tcPr marT="31750" marB="31750" marR="63500" marL="63500" anchor="ctr">
                    <a:lnL cap="flat" cmpd="sng" w="9525">
                      <a:solidFill>
                        <a:srgbClr val="8FDD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FDD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FDD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FDD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PHP自動提示功能</a:t>
                      </a:r>
                      <a:endParaRPr/>
                    </a:p>
                  </a:txBody>
                  <a:tcPr marT="31750" marB="31750" marR="63500" marL="63500" anchor="ctr">
                    <a:lnL cap="flat" cmpd="sng" w="9525">
                      <a:solidFill>
                        <a:srgbClr val="8FDD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FDD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FDD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FDD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9" name="Google Shape;169;p24"/>
          <p:cNvSpPr txBox="1"/>
          <p:nvPr>
            <p:ph type="title"/>
          </p:nvPr>
        </p:nvSpPr>
        <p:spPr>
          <a:xfrm>
            <a:off x="749300" y="125800"/>
            <a:ext cx="10515600" cy="86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推薦安裝</a:t>
            </a:r>
            <a:endParaRPr/>
          </a:p>
        </p:txBody>
      </p:sp>
      <p:sp>
        <p:nvSpPr>
          <p:cNvPr id="170" name="Google Shape;170;p24"/>
          <p:cNvSpPr txBox="1"/>
          <p:nvPr/>
        </p:nvSpPr>
        <p:spPr>
          <a:xfrm>
            <a:off x="3669695" y="5861051"/>
            <a:ext cx="485261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安裝完後記得重新開啟編輯器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type="title"/>
          </p:nvPr>
        </p:nvSpPr>
        <p:spPr>
          <a:xfrm>
            <a:off x="749300" y="125800"/>
            <a:ext cx="10515600" cy="86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設定</a:t>
            </a:r>
            <a:endParaRPr/>
          </a:p>
        </p:txBody>
      </p:sp>
      <p:pic>
        <p:nvPicPr>
          <p:cNvPr id="176" name="Google Shape;176;p25"/>
          <p:cNvPicPr preferRelativeResize="0"/>
          <p:nvPr/>
        </p:nvPicPr>
        <p:blipFill rotWithShape="1">
          <a:blip r:embed="rId3">
            <a:alphaModFix/>
          </a:blip>
          <a:srcRect b="19094" l="0" r="40729" t="0"/>
          <a:stretch/>
        </p:blipFill>
        <p:spPr>
          <a:xfrm>
            <a:off x="2761021" y="1243538"/>
            <a:ext cx="6492158" cy="4984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type="title"/>
          </p:nvPr>
        </p:nvSpPr>
        <p:spPr>
          <a:xfrm>
            <a:off x="749300" y="125800"/>
            <a:ext cx="10515600" cy="86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VSCode設定(Windows)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6"/>
          <p:cNvSpPr/>
          <p:nvPr/>
        </p:nvSpPr>
        <p:spPr>
          <a:xfrm>
            <a:off x="3048000" y="1166843"/>
            <a:ext cx="6096000" cy="47089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451A5"/>
                </a:solidFill>
                <a:latin typeface="Arial"/>
                <a:ea typeface="Arial"/>
                <a:cs typeface="Arial"/>
                <a:sym typeface="Arial"/>
              </a:rPr>
              <a:t>"emmet.triggerExpansionOnTab"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0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451A5"/>
                </a:solidFill>
                <a:latin typeface="Arial"/>
                <a:ea typeface="Arial"/>
                <a:cs typeface="Arial"/>
                <a:sym typeface="Arial"/>
              </a:rPr>
              <a:t>"emmet.showExpandedAbbreviation"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0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"always"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451A5"/>
                </a:solidFill>
                <a:latin typeface="Arial"/>
                <a:ea typeface="Arial"/>
                <a:cs typeface="Arial"/>
                <a:sym typeface="Arial"/>
              </a:rPr>
              <a:t>"emmet.showAbbreviationSuggestions"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0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451A5"/>
                </a:solidFill>
                <a:latin typeface="Arial"/>
                <a:ea typeface="Arial"/>
                <a:cs typeface="Arial"/>
                <a:sym typeface="Arial"/>
              </a:rPr>
              <a:t>"editor.formatOnSave"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0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451A5"/>
                </a:solidFill>
                <a:latin typeface="Arial"/>
                <a:ea typeface="Arial"/>
                <a:cs typeface="Arial"/>
                <a:sym typeface="Arial"/>
              </a:rPr>
              <a:t>"[php]"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451A5"/>
                </a:solidFill>
                <a:latin typeface="Arial"/>
                <a:ea typeface="Arial"/>
                <a:cs typeface="Arial"/>
                <a:sym typeface="Arial"/>
              </a:rPr>
              <a:t>"editor.formatOnSave"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0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451A5"/>
                </a:solidFill>
                <a:latin typeface="Arial"/>
                <a:ea typeface="Arial"/>
                <a:cs typeface="Arial"/>
                <a:sym typeface="Arial"/>
              </a:rPr>
              <a:t>"editor.multiCursorModifier"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0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"ctrlCmd"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451A5"/>
                </a:solidFill>
                <a:latin typeface="Arial"/>
                <a:ea typeface="Arial"/>
                <a:cs typeface="Arial"/>
                <a:sym typeface="Arial"/>
              </a:rPr>
              <a:t>"editor.formatOnPaste"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0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451A5"/>
                </a:solidFill>
                <a:latin typeface="Arial"/>
                <a:ea typeface="Arial"/>
                <a:cs typeface="Arial"/>
                <a:sym typeface="Arial"/>
              </a:rPr>
              <a:t>"php.validate.executablePath"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0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"C:/xampp/php/php.exe"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451A5"/>
                </a:solidFill>
                <a:latin typeface="Arial"/>
                <a:ea typeface="Arial"/>
                <a:cs typeface="Arial"/>
                <a:sym typeface="Arial"/>
              </a:rPr>
              <a:t>"php.suggest.basic"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0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type="title"/>
          </p:nvPr>
        </p:nvSpPr>
        <p:spPr>
          <a:xfrm>
            <a:off x="749300" y="125800"/>
            <a:ext cx="10515600" cy="86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VSCode設定(Mac)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7"/>
          <p:cNvSpPr/>
          <p:nvPr/>
        </p:nvSpPr>
        <p:spPr>
          <a:xfrm>
            <a:off x="3048000" y="1166843"/>
            <a:ext cx="6096000" cy="501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451A5"/>
                </a:solidFill>
                <a:latin typeface="Arial"/>
                <a:ea typeface="Arial"/>
                <a:cs typeface="Arial"/>
                <a:sym typeface="Arial"/>
              </a:rPr>
              <a:t>"emmet.triggerExpansionOnTab"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0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451A5"/>
                </a:solidFill>
                <a:latin typeface="Arial"/>
                <a:ea typeface="Arial"/>
                <a:cs typeface="Arial"/>
                <a:sym typeface="Arial"/>
              </a:rPr>
              <a:t>"emmet.showExpandedAbbreviation"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0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"always"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451A5"/>
                </a:solidFill>
                <a:latin typeface="Arial"/>
                <a:ea typeface="Arial"/>
                <a:cs typeface="Arial"/>
                <a:sym typeface="Arial"/>
              </a:rPr>
              <a:t>"emmet.showAbbreviationSuggestions"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0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451A5"/>
                </a:solidFill>
                <a:latin typeface="Arial"/>
                <a:ea typeface="Arial"/>
                <a:cs typeface="Arial"/>
                <a:sym typeface="Arial"/>
              </a:rPr>
              <a:t>"editor.formatOnSave"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0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451A5"/>
                </a:solidFill>
                <a:latin typeface="Arial"/>
                <a:ea typeface="Arial"/>
                <a:cs typeface="Arial"/>
                <a:sym typeface="Arial"/>
              </a:rPr>
              <a:t>"[php]"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451A5"/>
                </a:solidFill>
                <a:latin typeface="Arial"/>
                <a:ea typeface="Arial"/>
                <a:cs typeface="Arial"/>
                <a:sym typeface="Arial"/>
              </a:rPr>
              <a:t>"editor.formatOnSave"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0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451A5"/>
                </a:solidFill>
                <a:latin typeface="Arial"/>
                <a:ea typeface="Arial"/>
                <a:cs typeface="Arial"/>
                <a:sym typeface="Arial"/>
              </a:rPr>
              <a:t>"editor.multiCursorModifier"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0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"ctrlCmd"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451A5"/>
                </a:solidFill>
                <a:latin typeface="Arial"/>
                <a:ea typeface="Arial"/>
                <a:cs typeface="Arial"/>
                <a:sym typeface="Arial"/>
              </a:rPr>
              <a:t>"editor.formatOnPaste"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0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451A5"/>
                </a:solidFill>
                <a:latin typeface="Arial"/>
                <a:ea typeface="Arial"/>
                <a:cs typeface="Arial"/>
                <a:sym typeface="Arial"/>
              </a:rPr>
              <a:t>"php.validate.executablePath"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0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"/Applications/MAMP/bin/php/php7.2.1/bin/php"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451A5"/>
                </a:solidFill>
                <a:latin typeface="Arial"/>
                <a:ea typeface="Arial"/>
                <a:cs typeface="Arial"/>
                <a:sym typeface="Arial"/>
              </a:rPr>
              <a:t>"php.suggest.basic"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0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7157" l="17925" r="41980" t="24305"/>
          <a:stretch/>
        </p:blipFill>
        <p:spPr>
          <a:xfrm>
            <a:off x="1166191" y="1457643"/>
            <a:ext cx="5185829" cy="4986375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5" name="Google Shape;195;p28"/>
          <p:cNvSpPr txBox="1"/>
          <p:nvPr>
            <p:ph type="title"/>
          </p:nvPr>
        </p:nvSpPr>
        <p:spPr>
          <a:xfrm>
            <a:off x="749300" y="125800"/>
            <a:ext cx="10515600" cy="86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快速開啟檔案方式(Windows)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28"/>
          <p:cNvPicPr preferRelativeResize="0"/>
          <p:nvPr/>
        </p:nvPicPr>
        <p:blipFill rotWithShape="1">
          <a:blip r:embed="rId4">
            <a:alphaModFix/>
          </a:blip>
          <a:srcRect b="5701" l="65543" r="2065" t="20097"/>
          <a:stretch/>
        </p:blipFill>
        <p:spPr>
          <a:xfrm>
            <a:off x="7036903" y="1457643"/>
            <a:ext cx="3869635" cy="4986375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749300" y="125800"/>
            <a:ext cx="10515600" cy="86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如何上網?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pepa.holla.cz/wp-content/uploads/2018/03/http-server-788x384.png" id="202" name="Google Shape;20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5100" y="1306901"/>
            <a:ext cx="9161799" cy="4464633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/>
          <p:nvPr/>
        </p:nvSpPr>
        <p:spPr>
          <a:xfrm>
            <a:off x="749300" y="6176963"/>
            <a:ext cx="62124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圖片來源:http://pepa.holla.cz/2018/03/31/http-server/</a:t>
            </a:r>
            <a:endParaRPr sz="1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>
            <p:ph idx="1" type="body"/>
          </p:nvPr>
        </p:nvSpPr>
        <p:spPr>
          <a:xfrm>
            <a:off x="838200" y="1342417"/>
            <a:ext cx="10515600" cy="4834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為了要辨識每一部電腦或連網設備的位置，每個電腦或伺服器都有一個地址，叫「IP」。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IP就等同網路世界中的門牌。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每個網站會有一個固定的IP位置，英文顯示的網址是方便記憶與使用的別稱。</a:t>
            </a:r>
            <a:endParaRPr/>
          </a:p>
        </p:txBody>
      </p:sp>
      <p:sp>
        <p:nvSpPr>
          <p:cNvPr id="209" name="Google Shape;209;p30"/>
          <p:cNvSpPr txBox="1"/>
          <p:nvPr>
            <p:ph type="title"/>
          </p:nvPr>
        </p:nvSpPr>
        <p:spPr>
          <a:xfrm>
            <a:off x="749300" y="125800"/>
            <a:ext cx="10515600" cy="86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網際網路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idx="1" type="body"/>
          </p:nvPr>
        </p:nvSpPr>
        <p:spPr>
          <a:xfrm>
            <a:off x="838200" y="1342417"/>
            <a:ext cx="10515600" cy="4834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輸入網址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向對方網站伺服器發出請求，提供對應的網頁(一個檔案)讓我們下載。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以https://train.csie.ntu.edu.tw/train/為例，我們下載的其實是https://train.csie.ntu.edu.tw/train/ index.php檔案，再經過瀏覽器解析之後顯示。</a:t>
            </a:r>
            <a:endParaRPr/>
          </a:p>
        </p:txBody>
      </p:sp>
      <p:sp>
        <p:nvSpPr>
          <p:cNvPr id="215" name="Google Shape;215;p31"/>
          <p:cNvSpPr txBox="1"/>
          <p:nvPr>
            <p:ph type="title"/>
          </p:nvPr>
        </p:nvSpPr>
        <p:spPr>
          <a:xfrm>
            <a:off x="749300" y="125800"/>
            <a:ext cx="10515600" cy="86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網際網路</a:t>
            </a:r>
            <a:endParaRPr/>
          </a:p>
        </p:txBody>
      </p:sp>
      <p:pic>
        <p:nvPicPr>
          <p:cNvPr id="216" name="Google Shape;21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1500" y="4980333"/>
            <a:ext cx="579120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1"/>
          <p:cNvPicPr preferRelativeResize="0"/>
          <p:nvPr/>
        </p:nvPicPr>
        <p:blipFill rotWithShape="1">
          <a:blip r:embed="rId4">
            <a:alphaModFix/>
          </a:blip>
          <a:srcRect b="0" l="0" r="3950" t="0"/>
          <a:stretch/>
        </p:blipFill>
        <p:spPr>
          <a:xfrm>
            <a:off x="3111501" y="5662613"/>
            <a:ext cx="5791200" cy="5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>
            <p:ph idx="1" type="body"/>
          </p:nvPr>
        </p:nvSpPr>
        <p:spPr>
          <a:xfrm>
            <a:off x="838200" y="1342417"/>
            <a:ext cx="10515600" cy="4834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40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在Google網站搜尋框輸入關鍵字，按下搜尋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瀏覽器會將表單中的關鍵字送到伺服器中的程式(伺服器端的程式:PHP, ASP…)</a:t>
            </a:r>
            <a:endParaRPr/>
          </a:p>
          <a:p>
            <a:pPr indent="-254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程式會將拿到的關鍵字與資料庫中搜尋比對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再將結果輸出成HTML網頁給使用者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2"/>
          <p:cNvSpPr txBox="1"/>
          <p:nvPr>
            <p:ph type="title"/>
          </p:nvPr>
        </p:nvSpPr>
        <p:spPr>
          <a:xfrm>
            <a:off x="749300" y="125800"/>
            <a:ext cx="10515600" cy="86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網際網路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838200" y="1342417"/>
            <a:ext cx="10515600" cy="4651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https://www.mamp.info/en/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5"/>
          <p:cNvSpPr txBox="1"/>
          <p:nvPr>
            <p:ph type="title"/>
          </p:nvPr>
        </p:nvSpPr>
        <p:spPr>
          <a:xfrm>
            <a:off x="749300" y="125800"/>
            <a:ext cx="10515600" cy="86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MAMP(Mac)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066148"/>
            <a:ext cx="12192000" cy="3905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idx="1" type="body"/>
          </p:nvPr>
        </p:nvSpPr>
        <p:spPr>
          <a:xfrm>
            <a:off x="838200" y="1342417"/>
            <a:ext cx="10515600" cy="4834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40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MySQL是一個資料庫軟體，儲存由用戶端傳送來的資料，進行編排、建檔、表格化。</a:t>
            </a:r>
            <a:endParaRPr/>
          </a:p>
          <a:p>
            <a:pPr indent="-254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如何操作資料庫?</a:t>
            </a:r>
            <a:endParaRPr/>
          </a:p>
          <a:p>
            <a:pPr indent="-254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使用SQL（結構化查詢語言, Structured Query Language)，是世界上最流行及標準化的資料庫語言。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33"/>
          <p:cNvSpPr txBox="1"/>
          <p:nvPr>
            <p:ph type="title"/>
          </p:nvPr>
        </p:nvSpPr>
        <p:spPr>
          <a:xfrm>
            <a:off x="749300" y="125800"/>
            <a:ext cx="10515600" cy="86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資料庫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>
            <p:ph idx="1" type="body"/>
          </p:nvPr>
        </p:nvSpPr>
        <p:spPr>
          <a:xfrm>
            <a:off x="838201" y="1652968"/>
            <a:ext cx="4648200" cy="4195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94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IP位址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網頁伺服器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伺服器端程式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資料庫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資料庫管理介面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34"/>
          <p:cNvSpPr txBox="1"/>
          <p:nvPr>
            <p:ph type="title"/>
          </p:nvPr>
        </p:nvSpPr>
        <p:spPr>
          <a:xfrm>
            <a:off x="749300" y="125800"/>
            <a:ext cx="10515600" cy="86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開發網站的第一步</a:t>
            </a:r>
            <a:endParaRPr/>
          </a:p>
        </p:txBody>
      </p:sp>
      <p:sp>
        <p:nvSpPr>
          <p:cNvPr id="236" name="Google Shape;236;p34"/>
          <p:cNvSpPr/>
          <p:nvPr/>
        </p:nvSpPr>
        <p:spPr>
          <a:xfrm rot="5400000">
            <a:off x="6222891" y="3071005"/>
            <a:ext cx="690114" cy="594926"/>
          </a:xfrm>
          <a:prstGeom prst="triangle">
            <a:avLst>
              <a:gd fmla="val 50000" name="adj"/>
            </a:avLst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4"/>
          <p:cNvSpPr txBox="1"/>
          <p:nvPr/>
        </p:nvSpPr>
        <p:spPr>
          <a:xfrm>
            <a:off x="7708100" y="1793400"/>
            <a:ext cx="3262500" cy="39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</a:rPr>
              <a:t>XAMPP</a:t>
            </a:r>
            <a:endParaRPr sz="40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MAMP,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WAMP,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LAMP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架站開發環境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整合包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9168" y="1343025"/>
            <a:ext cx="5593663" cy="4833938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5"/>
          <p:cNvSpPr txBox="1"/>
          <p:nvPr>
            <p:ph type="title"/>
          </p:nvPr>
        </p:nvSpPr>
        <p:spPr>
          <a:xfrm>
            <a:off x="749300" y="125800"/>
            <a:ext cx="10515600" cy="86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啟動伺服器 MAMP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8111" y="1430716"/>
            <a:ext cx="5996164" cy="4833938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6"/>
          <p:cNvSpPr txBox="1"/>
          <p:nvPr>
            <p:ph type="title"/>
          </p:nvPr>
        </p:nvSpPr>
        <p:spPr>
          <a:xfrm>
            <a:off x="749300" y="125800"/>
            <a:ext cx="10515600" cy="86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啟動伺服器 XAMPP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36"/>
          <p:cNvSpPr/>
          <p:nvPr/>
        </p:nvSpPr>
        <p:spPr>
          <a:xfrm>
            <a:off x="4001728" y="2309781"/>
            <a:ext cx="609600" cy="52111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36"/>
          <p:cNvPicPr preferRelativeResize="0"/>
          <p:nvPr/>
        </p:nvPicPr>
        <p:blipFill rotWithShape="1">
          <a:blip r:embed="rId4">
            <a:alphaModFix/>
          </a:blip>
          <a:srcRect b="0" l="72662" r="20160" t="82437"/>
          <a:stretch/>
        </p:blipFill>
        <p:spPr>
          <a:xfrm>
            <a:off x="7680319" y="4543268"/>
            <a:ext cx="1187484" cy="163446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6"/>
          <p:cNvSpPr/>
          <p:nvPr/>
        </p:nvSpPr>
        <p:spPr>
          <a:xfrm>
            <a:off x="7680319" y="5177449"/>
            <a:ext cx="609600" cy="52111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6"/>
          <p:cNvSpPr txBox="1"/>
          <p:nvPr/>
        </p:nvSpPr>
        <p:spPr>
          <a:xfrm>
            <a:off x="7893535" y="1430733"/>
            <a:ext cx="29703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點選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Apache&amp;MySQL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Start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啟動</a:t>
            </a:r>
            <a:endParaRPr/>
          </a:p>
        </p:txBody>
      </p:sp>
      <p:sp>
        <p:nvSpPr>
          <p:cNvPr id="254" name="Google Shape;254;p36"/>
          <p:cNvSpPr txBox="1"/>
          <p:nvPr/>
        </p:nvSpPr>
        <p:spPr>
          <a:xfrm>
            <a:off x="8540624" y="2951946"/>
            <a:ext cx="167610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點選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Stop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關閉</a:t>
            </a:r>
            <a:endParaRPr/>
          </a:p>
        </p:txBody>
      </p:sp>
      <p:sp>
        <p:nvSpPr>
          <p:cNvPr id="255" name="Google Shape;255;p36"/>
          <p:cNvSpPr txBox="1"/>
          <p:nvPr/>
        </p:nvSpPr>
        <p:spPr>
          <a:xfrm>
            <a:off x="9047173" y="4524476"/>
            <a:ext cx="2339102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確定圖示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只有一個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不要重複開啟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XAMPP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/>
          <p:nvPr>
            <p:ph type="title"/>
          </p:nvPr>
        </p:nvSpPr>
        <p:spPr>
          <a:xfrm>
            <a:off x="749300" y="125800"/>
            <a:ext cx="10515600" cy="86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PHP程式放置路徑</a:t>
            </a:r>
            <a:endParaRPr/>
          </a:p>
        </p:txBody>
      </p:sp>
      <p:pic>
        <p:nvPicPr>
          <p:cNvPr id="261" name="Google Shape;261;p37"/>
          <p:cNvPicPr preferRelativeResize="0"/>
          <p:nvPr/>
        </p:nvPicPr>
        <p:blipFill rotWithShape="1">
          <a:blip r:embed="rId3">
            <a:alphaModFix/>
          </a:blip>
          <a:srcRect b="-83" l="58812" r="0" t="17333"/>
          <a:stretch/>
        </p:blipFill>
        <p:spPr>
          <a:xfrm>
            <a:off x="7777316" y="1330793"/>
            <a:ext cx="2349910" cy="2006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5861" y="1330793"/>
            <a:ext cx="5499383" cy="2070206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7"/>
          <p:cNvSpPr/>
          <p:nvPr/>
        </p:nvSpPr>
        <p:spPr>
          <a:xfrm>
            <a:off x="1485861" y="2733367"/>
            <a:ext cx="1630965" cy="383458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7"/>
          <p:cNvSpPr/>
          <p:nvPr/>
        </p:nvSpPr>
        <p:spPr>
          <a:xfrm>
            <a:off x="4715758" y="2353848"/>
            <a:ext cx="1498229" cy="294968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7"/>
          <p:cNvSpPr/>
          <p:nvPr/>
        </p:nvSpPr>
        <p:spPr>
          <a:xfrm>
            <a:off x="7777316" y="2895600"/>
            <a:ext cx="1473649" cy="309716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85861" y="4424054"/>
            <a:ext cx="8377311" cy="1207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/>
          <p:nvPr>
            <p:ph idx="1" type="body"/>
          </p:nvPr>
        </p:nvSpPr>
        <p:spPr>
          <a:xfrm>
            <a:off x="838200" y="1342417"/>
            <a:ext cx="10515600" cy="4471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使用VSCode開啟目錄資料夾，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新增並開啟index.php檔案。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輸入</a:t>
            </a:r>
            <a:r>
              <a:rPr b="0" i="0" lang="en-US" sz="3600" u="none" cap="none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&lt;?php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600" u="none" cap="none" strike="noStrike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echo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600" u="none" cap="none" strike="noStrike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"Hello!"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r>
              <a:rPr b="0" i="0" lang="en-US" sz="3600" u="none" cap="none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?&gt;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打開瀏覽器輸入127.0.0.1或localhost/index.php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8"/>
          <p:cNvSpPr txBox="1"/>
          <p:nvPr>
            <p:ph type="title"/>
          </p:nvPr>
        </p:nvSpPr>
        <p:spPr>
          <a:xfrm>
            <a:off x="749300" y="125800"/>
            <a:ext cx="10515600" cy="86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第一個php程式</a:t>
            </a:r>
            <a:endParaRPr/>
          </a:p>
        </p:txBody>
      </p:sp>
      <p:pic>
        <p:nvPicPr>
          <p:cNvPr id="273" name="Google Shape;27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5403" y="4098935"/>
            <a:ext cx="4943034" cy="2067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891145"/>
            <a:ext cx="10515600" cy="3075709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9"/>
          <p:cNvSpPr txBox="1"/>
          <p:nvPr>
            <p:ph type="title"/>
          </p:nvPr>
        </p:nvSpPr>
        <p:spPr>
          <a:xfrm>
            <a:off x="749300" y="125800"/>
            <a:ext cx="10515600" cy="86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如何查看檔案的副檔名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1619" y="1157747"/>
            <a:ext cx="7560348" cy="5370872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/>
          <p:nvPr>
            <p:ph type="title"/>
          </p:nvPr>
        </p:nvSpPr>
        <p:spPr>
          <a:xfrm>
            <a:off x="749300" y="125800"/>
            <a:ext cx="10515600" cy="86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MAMP安裝(Mac)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6"/>
          <p:cNvSpPr/>
          <p:nvPr/>
        </p:nvSpPr>
        <p:spPr>
          <a:xfrm>
            <a:off x="4355691" y="5791201"/>
            <a:ext cx="1238865" cy="648929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749300" y="125800"/>
            <a:ext cx="10515600" cy="86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MAMP安裝(Mac)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0537" y="1225036"/>
            <a:ext cx="7419417" cy="526425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/>
          <p:nvPr/>
        </p:nvSpPr>
        <p:spPr>
          <a:xfrm>
            <a:off x="4621162" y="2241756"/>
            <a:ext cx="1238865" cy="648929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300" y="1855841"/>
            <a:ext cx="10515600" cy="453750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>
            <p:ph type="title"/>
          </p:nvPr>
        </p:nvSpPr>
        <p:spPr>
          <a:xfrm>
            <a:off x="749300" y="125800"/>
            <a:ext cx="10515600" cy="86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XAMPP(Windows)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1893054" y="1161610"/>
            <a:ext cx="840589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https://www.apachefriends.org/zh_tw/index.html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7006" y="1343025"/>
            <a:ext cx="5657988" cy="4833938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 txBox="1"/>
          <p:nvPr>
            <p:ph type="title"/>
          </p:nvPr>
        </p:nvSpPr>
        <p:spPr>
          <a:xfrm>
            <a:off x="749300" y="125800"/>
            <a:ext cx="10515600" cy="86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XAMPP安裝(Windows)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idx="1" type="body"/>
          </p:nvPr>
        </p:nvSpPr>
        <p:spPr>
          <a:xfrm>
            <a:off x="1639100" y="5103313"/>
            <a:ext cx="4691400" cy="15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影片示範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(請參考影片中的步驟即可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你要加的路徑是右方的截圖)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0"/>
          <p:cNvSpPr txBox="1"/>
          <p:nvPr>
            <p:ph type="title"/>
          </p:nvPr>
        </p:nvSpPr>
        <p:spPr>
          <a:xfrm>
            <a:off x="749300" y="125800"/>
            <a:ext cx="10515600" cy="86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環境變數設定(Windows)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2493089" y="1413687"/>
            <a:ext cx="7205819" cy="3477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搜尋「編輯系統環境變數」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點選「環境變數」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下方的系統變數中找尋「Path」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「瀏覽」找到php執行檔位置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三次確定即設定完成</a:t>
            </a:r>
            <a:endParaRPr/>
          </a:p>
        </p:txBody>
      </p:sp>
      <p:pic>
        <p:nvPicPr>
          <p:cNvPr id="142" name="Google Shape;14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9021" y="5314636"/>
            <a:ext cx="4058547" cy="1133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749300" y="125800"/>
            <a:ext cx="10515600" cy="86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安裝VSCode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1"/>
          <p:cNvSpPr/>
          <p:nvPr/>
        </p:nvSpPr>
        <p:spPr>
          <a:xfrm>
            <a:off x="3051511" y="943744"/>
            <a:ext cx="608897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https://code.visualstudio.com/Download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21"/>
          <p:cNvPicPr preferRelativeResize="0"/>
          <p:nvPr/>
        </p:nvPicPr>
        <p:blipFill rotWithShape="1">
          <a:blip r:embed="rId4">
            <a:alphaModFix/>
          </a:blip>
          <a:srcRect b="1820" l="892" r="889" t="1865"/>
          <a:stretch/>
        </p:blipFill>
        <p:spPr>
          <a:xfrm>
            <a:off x="1489569" y="1486608"/>
            <a:ext cx="9212861" cy="5110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0848" y="1362689"/>
            <a:ext cx="6350303" cy="4833938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2"/>
          <p:cNvSpPr txBox="1"/>
          <p:nvPr>
            <p:ph type="title"/>
          </p:nvPr>
        </p:nvSpPr>
        <p:spPr>
          <a:xfrm>
            <a:off x="749300" y="125800"/>
            <a:ext cx="10515600" cy="86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安裝注意事項(Windows)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2"/>
          <p:cNvSpPr/>
          <p:nvPr/>
        </p:nvSpPr>
        <p:spPr>
          <a:xfrm>
            <a:off x="3323303" y="3608439"/>
            <a:ext cx="580103" cy="152400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2"/>
          <p:cNvSpPr txBox="1"/>
          <p:nvPr/>
        </p:nvSpPr>
        <p:spPr>
          <a:xfrm>
            <a:off x="1816809" y="4108829"/>
            <a:ext cx="902811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四個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全勾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氣流">
      <a:dk1>
        <a:srgbClr val="000000"/>
      </a:dk1>
      <a:lt1>
        <a:srgbClr val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